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7" r:id="rId6"/>
    <p:sldId id="312" r:id="rId7"/>
    <p:sldId id="313" r:id="rId8"/>
    <p:sldId id="296" r:id="rId9"/>
    <p:sldId id="297" r:id="rId10"/>
    <p:sldId id="300" r:id="rId11"/>
    <p:sldId id="298" r:id="rId12"/>
    <p:sldId id="289" r:id="rId13"/>
    <p:sldId id="290" r:id="rId14"/>
    <p:sldId id="301" r:id="rId15"/>
    <p:sldId id="299" r:id="rId16"/>
    <p:sldId id="302" r:id="rId17"/>
    <p:sldId id="311" r:id="rId18"/>
    <p:sldId id="293" r:id="rId19"/>
    <p:sldId id="310" r:id="rId20"/>
    <p:sldId id="303" r:id="rId21"/>
    <p:sldId id="304" r:id="rId22"/>
    <p:sldId id="307" r:id="rId23"/>
    <p:sldId id="305" r:id="rId24"/>
    <p:sldId id="306" r:id="rId25"/>
    <p:sldId id="294" r:id="rId26"/>
    <p:sldId id="263" r:id="rId27"/>
    <p:sldId id="280" r:id="rId28"/>
    <p:sldId id="295" r:id="rId29"/>
    <p:sldId id="30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597D-DBE3-4509-990F-C758E7EE6B4C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82EDE-4777-4127-95B3-560EB3B8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КЭУ располагается в нижнем левом углу, что говорит о слабых показателях как в Академической репутации (АR), так и в репутации учреждения как работодателя (ER).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82EDE-4777-4127-95B3-560EB3B8A0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КЭУ четко располагается в нижнем правом углу, показывая, что эффективность деятельности КЭУ в преподавании очень высока, в противовес исследовательской деятельности учреждения.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82EDE-4777-4127-95B3-560EB3B8A0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657A-40FE-4308-8469-02858C8DC826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B59D-07AA-4643-A142-6E1770B4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Бенчмаркинг</a:t>
            </a:r>
            <a:r>
              <a:rPr lang="ru-RU" dirty="0" smtClean="0"/>
              <a:t> анализ</a:t>
            </a:r>
            <a:br>
              <a:rPr lang="ru-RU" dirty="0" smtClean="0"/>
            </a:br>
            <a:r>
              <a:rPr lang="ru-RU" dirty="0" smtClean="0"/>
              <a:t>2015, 2016 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Репутация работодателя 10% - 2015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5149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84168" y="1124744"/>
            <a:ext cx="28803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CUB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является лидирующим учреждением среди выбранной группы, с сильным международным 1,3 балла и местным 7,8  балла профилем.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 Учреждения имеют профиль, ориентированные на свою страну.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КЭУ достигает наименьшего местного показателя (0,4) и не оценивается на международном уровне.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 же самое происходит с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Maynooth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его местный показатель составляет более 2,1. Остальные выбранные учреждения имеют балл менее 1,0 среди международных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рекрутеров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что подтверждает слабую эффективность по этому показателю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Репутация работодателя 10% - 2016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55054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5949860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КЭУ занял по этому показателю только в 2015 и 2016 г.г. 903 и 905 места в указанном порядке. Этот рейтинг ниже, чем у остальных университетов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660232" y="1212717"/>
            <a:ext cx="20517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один из университетов не показывает особенно сильного международного профиля. Исходя из международного балла,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CUB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лидирующим университетом с показателем 1,4, далее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Athens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0,6.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Ренмин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PRUE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HSE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представили оценки ниже 0,5.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Мейнут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КЭУ не получили ни одной международной заявки (0,0 баллов).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стратегии по повышению эффективности деятельности по этому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индикатору: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QS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более 400 контактов работодателей, смешав международные и академические контакты. 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 работодателями и создание диалога для понимания ожиданий и идентификации пробелов. 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программ для развития навыков построения карьеры для студентов последнего курса, куда можно включить, например, презентации и обучение навыкам. 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отношений и исследовательского сотрудничества с важными промышленными секторами и продвижение открытого инновационного партнерства с многонациональными компаниями.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карьерных услуг, легко доступных для студентов, включая консультирование студентов.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Держать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 курсе магистрантов и докторантов о возможностях трудоустройства. 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Удостовериться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что связи выпускников сильны, связавшись с выпускниками и отслеживать их прогресс. </a:t>
            </a:r>
          </a:p>
          <a:p>
            <a:pPr>
              <a:buFont typeface="Wingdings" pitchFamily="2" charset="2"/>
              <a:buChar char="q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карьерных услуг в содержании обновленных списков работодателей, которые будут ручаться за возможности трудоустройства и масштаб выпускников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КЭУ.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преподавательская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 по 20%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49" t="15459" r="27391" b="42285"/>
          <a:stretch>
            <a:fillRect/>
          </a:stretch>
        </p:blipFill>
        <p:spPr bwMode="auto">
          <a:xfrm>
            <a:off x="0" y="1124744"/>
            <a:ext cx="47160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6440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501317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94320"/>
                <a:gridCol w="83448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KEU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Athens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PRUE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CUB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aynooth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HSE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Renmin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/32.7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17.9/19.3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16.7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/12.6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18.4/13.8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19.7/15.2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25.2/18.6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/29.1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32.1/28.9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FS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43.2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/36.4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88.1/87.6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/2.7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54.3/36.1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16.8/7.9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21.9/13.1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90.1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/92.7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43.9/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CF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37.1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/31.8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1.1/1.1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4.9/4.4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26.8/20.6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/1.5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Соотношение студентов на факультете 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 - 2015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54959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28184" y="1052736"/>
            <a:ext cx="252028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Горизонтальная ось представляет соотношение Факультет/Студент, а вертикальная представляет рейтинг индикатора.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Оцененная деятельность КЭУ отражена в форме желтой точки. Его текущий балл в размере15,2 помещает его в минимальные границы, требуемые для рейтинга в пределах Топ-100 в этой сфере. КЭУ показал сильный дебют по этому индикатору, находясь в пределах 80-100.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085184"/>
          <a:ext cx="5616623" cy="1463040"/>
        </p:xfrm>
        <a:graphic>
          <a:graphicData uri="http://schemas.openxmlformats.org/drawingml/2006/table">
            <a:tbl>
              <a:tblPr/>
              <a:tblGrid>
                <a:gridCol w="1720668"/>
                <a:gridCol w="1651752"/>
                <a:gridCol w="949257"/>
                <a:gridCol w="129494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Учреждение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Пропорция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Рейтинг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КЭУ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6,6:1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*80-100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Athens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35,1:1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899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>
                          <a:latin typeface="Calibri"/>
                          <a:ea typeface="Times New Roman"/>
                          <a:cs typeface="Times New Roman"/>
                        </a:rPr>
                        <a:t>CUB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20,7:1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765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Times New Roman"/>
                          <a:cs typeface="Times New Roman"/>
                        </a:rPr>
                        <a:t>HSE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6,4:1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90,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Calibri"/>
                          <a:ea typeface="Times New Roman"/>
                          <a:cs typeface="Times New Roman"/>
                        </a:rPr>
                        <a:t>Maynooth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16,7:1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21,9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Calibri"/>
                          <a:ea typeface="Times New Roman"/>
                          <a:cs typeface="Times New Roman"/>
                        </a:rPr>
                        <a:t>679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Times New Roman"/>
                          <a:cs typeface="Times New Roman"/>
                        </a:rPr>
                        <a:t>PRUE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9,8:1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283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Calibri"/>
                          <a:ea typeface="Times New Roman"/>
                          <a:cs typeface="Times New Roman"/>
                        </a:rPr>
                        <a:t>Renmin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11,4:1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43,9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Times New Roman"/>
                          <a:cs typeface="Times New Roman"/>
                        </a:rPr>
                        <a:t>374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Соотношение студентов на факультете 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 - 2016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5495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16216" y="908720"/>
            <a:ext cx="2232248" cy="59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показателе КЭУ демонстрирует свою лучшую производительность. По сравнению с 2015 г. образовательное учреждение показывает улучшение этого показателя.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текущий балл в размере 15,4 помещает его в минимальные границы, требуемые для рейтинга в пределах Топ-100 в этой сфере.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2015 г. оцененный на 90 месте, университет поднялся до 87 места в 2016 году, разместившись на втором месте в группе университетов.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Ссылки по научным сферам	20%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156176" y="1441953"/>
            <a:ext cx="2736304" cy="44781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QS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собирает данные о цитировании работ, созданных за последние пять лет (с 2010 по 2014 для рейтинга 2015/16), и затем удаляет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самоцитирование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подсчете результатов.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КЭУ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оценивается по настоящему индикатору, так как у учреждения пока нет каких-либо данных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Если КЭУ разовьет свой исследовательский профиль, средний показатель 2,1 ссылки на работу поможет учреждению занять положение в Топ-800.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8326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стратегии по повышению эффективности деятельности по этому индикатору: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9766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400 академических контактов исследовательской группе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QS Intelligence Unit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смешав международные и академические контакты.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Убедиться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что исследователи публикуются с точным установлением авторства.  Важно принять во внимание, что международное сотрудничество также повышает уровень ссылок по научным сферам и помогает в создании репутации учреждения.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Убедиться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что международные партнеры по исследованиям продвигают партнерские отношения и/или совместную работу.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с прессой по всем «прорывным» проектам.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поддержка посещений академиков, и их предпочтительное присутствие на международных конференциях.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партнерство с мировыми университетами, включающие создание программ с другими университетами, которые могут способствовать укреплению академического обмена.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открытого доступа материалов в Интернете, исходя из создания академических статей и лекций, доступных для общественности.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высоко цитированного исследования производится на конкурентоспособном уровне в высоко воздействующих журналах и распространения результатов как на конференциях, так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брендинга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которая привлекает внимание к достижениям КЭУ и глобального мировоззрения.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широких академических программ, стремясь при этом выделить значительные ресурсы для создания более сильных факультетов и специализаций.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Мотивировать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ППС на публикацию работ на английском языке, можно добиться высокого уровня цитирования и индексации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а это, в свою очередь, улучшит академический профиль.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дальнейшем увеличить число ссылок по научным сферам, КЭУ следует принять следующие меры: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опытных исследователей может сократить время, требуемое для достижения высокой продуктивности на человека, и создать более широкий, важный, экспортно-значимый и более «соблазнительный» академический капитал.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КЭУ следует начать стратегическое планирование и усиливать продвижение фирменного знака университета, как на национальном, так и на международном уровне, не только в пределах академического сообщества, но также и в качестве учреждения-работодателя в региональном и мировом масштабе. Становление университета как международно-значимого учреждения поможет привлечь Международных студентов, как непосредственно в университет, так и посредством программ по обмену.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КЭУ следует попытаться найти потенциальных деятелей в пределах учреждения, и создать условия для диалога между исследователями и исследовательскими группами, и продвигать их на местном и мировом уровне. Научно исследовательский отдел должен также изыскивать возможности финансирования (если их до сих пор нет) не только в Европе, но и в Америках.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КЭУ следует обратить внимание на развитие международного исследовательского партнерства, так как устойчивые мировые научные альянсы являются проверенным способом достижения устойчивости исследований в учреждении и разделения финансирования исследований.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следует принять во внимание, что при формировании национальных и международных сценариев, переоценка стратегического плана учреждения на основании тенденций, сильных и слабых сторон, определенных в настоящем документе, может привести к повышению эффективности деятельности учреждения во всех сферах, и помочь учреждению стать более прозрачным и конкурентоспособным, не только в сфере Международных студентов, но и в сфере исследований, преподавания и дальнейшего стратегического партнерства, как внутри страны, так и за ее пределами.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формирования основ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рейтинга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QS World University Rankings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764703"/>
          <a:ext cx="8784976" cy="610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776864"/>
              </a:tblGrid>
              <a:tr h="113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Академическая репутация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Академическая репутация измеряется посредством глобального обзора, в котором академических работников просят указать, где именно в данный момент ведется наиболее эффективная работа в их сфере деятельности. </a:t>
                      </a:r>
                    </a:p>
                  </a:txBody>
                  <a:tcPr marL="68580" marR="68580" marT="0" marB="0" anchor="ctr"/>
                </a:tc>
              </a:tr>
              <a:tr h="113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Репутация организации-работодателя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обзоре работодателей, принимающих на работу выпускников, просили определить университеты, которые, по их мнению, выпускают лучших специалистов. </a:t>
                      </a:r>
                    </a:p>
                  </a:txBody>
                  <a:tcPr marL="68580" marR="68580" marT="0" marB="0" anchor="ctr"/>
                </a:tc>
              </a:tr>
              <a:tr h="1574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Соотношение студентов и факультетов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Простое измерение количества академического персонала, нанятого на каждого принятого студента. В отсутствие международного стандарта, которым может измеряться качество преподавания, существует оценка, насколько хорошо оборудованы университеты, могут ли они организовывать маленькие группы и обеспечивать достаточную степень индивидуального надзора. </a:t>
                      </a:r>
                    </a:p>
                  </a:txBody>
                  <a:tcPr marL="68580" marR="68580" marT="0" marB="0" anchor="ctr"/>
                </a:tc>
              </a:tr>
              <a:tr h="113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Ссылки по научным сферам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Этот индикатор рассчитывается с использованием данных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Scopus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крупнейшей в мире базы данных цитирования и обзоров реферируемой литературы. </a:t>
                      </a:r>
                    </a:p>
                  </a:txBody>
                  <a:tcPr marL="68580" marR="68580" marT="0" marB="0" anchor="ctr"/>
                </a:tc>
              </a:tr>
              <a:tr h="113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(каждый)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Доля международных факультетов/Доля международных студентов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Критерий международных факультетов и студентов служат для определения университетов, являющихся привлекательными для международной мобильности студентов и академического состава.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Международный факультет 5% - 2015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Индекс Международного факультета – самый географически разнообразный из всех индексов. Этот индикатор, один из двух мерил интернационализации в Рейтинге, отражает возможность учреждения привлекать международные научные сферы.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Десятка лидеров по настоящему индикатору происходит из ОАЭ, Саудовской Аравии, Бразилии, Макао и Австралии.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Топ-400 учреждений имеют примерно 553 международных академических сотрудников, тогда как в среднем в учреждении примерно  работают 1863 профессора и исследователя. Средняя доля международных академических сотрудников для таких учреждений – около 30%.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Топ-10 университетов в этом показателе происходит из ОАЭ, Саудовской Аравии, Макао, Австралии и Швейцарии.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Топ-400 учреждений имеют в среднем 574 международных академических сотрудников, в то время как в среднем учреждении примерно работают 1949 профессора и исследователя. Средняя доля международных академических сотрудников  составляет для таких учреждений - около 29,5%.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Международный факультет 5% - 2015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2770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Рейтинг КЭУ не может оцениваться в данном показателе, т.к. у университета не было ни одного международного факультета в 2015, 2016 г. Поэтому, его позиция не указываются в диаграмме.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Как указано в диаграмме, доля международного персонала факультетов в 7,4% может привести КЭУ в мировой Топ-500.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Чтобы достигнуть места в Топ-700, учреждению нужно показать долю минимум 3,2%.</a:t>
            </a:r>
          </a:p>
          <a:p>
            <a:pPr marL="0" indent="0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54673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55576" y="5589240"/>
            <a:ext cx="5868144" cy="6924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Вертикальная ось: рейтинг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Горизонтальная ось: Международные сотрудники на 100 членов факультета.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Международный факультет- 5% - 2016</a:t>
            </a:r>
            <a:endParaRPr lang="ru-RU" sz="24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95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9512" y="5578788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Рейтинг КЭУ не может оцениваться в данном показателе, т.к. у университета не было ни одного международного факультета в 2016 г. Поэтому, его позиция не указывается в диаграмме. Для того чтобы достичь места среди Топ-800, образовательное учреждение должно отображать коэффициент по меньшей мере в 1,7.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Интернализация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5%</a:t>
            </a:r>
            <a:endParaRPr lang="ru-RU" sz="24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54673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28184" y="833477"/>
            <a:ext cx="2664296" cy="45089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Существует строгая корреляция между более высокой позицией в рейтинге и размером когорты международных студентов. Тогда как пропорция международных студентов оценивается всего в 5% при подсчете общего балла университета, объем корреляции показывает, что положительное влияние международных студентов сильно распространяется на другие сферы – академическую репутацию и репутацию работодателя.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43608" y="5249525"/>
            <a:ext cx="7056784" cy="10618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Диаграмма показывает минимальную долю, требуемую для вхождения в Топ-700, которая составляет 4,0% в 2015 году.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достигнуть позиции в Топ-500, КЭУ необходима доля минимум 8,5%.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Интернализация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5%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1124744"/>
            <a:ext cx="22425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показателе оцененный рейтинг КЭУ находится ниже всех остальных университетов в группе.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Заняв 861 место в 2015 году, он снизил позиции к 884 месту в 2016 году.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Диаграмма показывает соотношение иностранных студентов КЭУ - 0.6/100.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Минимальная доля, требуемая для оценивания в пределах Топ-800 была - 2,3/100 в 2016 году.</a:t>
            </a:r>
          </a:p>
          <a:p>
            <a:endParaRPr lang="ru-RU" sz="1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4768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5589240"/>
            <a:ext cx="5868144" cy="6924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Вертикальная ось: рейтинг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Горизонтальная ось: Международные сотрудники на 100 членов факультета.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в дальнейшем увеличить число международных студентов, КЭУ следует принять следующие меры: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Увеличить активность на международных рынках; посещать международные студенческие ярмарки, повысить число инвестиций в международные рекламные кампании и плотно сотрудничать с агентствами по набору студентов по всему миру.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- Увеличить количество программ студентов по обмену из большего числа стран.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- Развивать транснациональные образовательные отношения в партнерской манере. Это поможет привлекать студентов, желающих получить опыт международного обучения, но не желающих уезжать далеко от дома.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- Продвигать сферы науки и добиваться достижений в специализированных сферах, котирующихся по всему миру.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Работа в тесном сотрудничестве с туристическими организациями, чтобы создать имидж Казахстана как привлекательное место для иностранных студентов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Безопасные соглашения с иностранными образовательными учреждениями, чтобы разработать программу обмена студентами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Убедитесь, что офис для иностранных студентов хорошо обеспечен ресурсами, и что студенты получают адекватную поддержку на всех этапах их зачисления.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анализа учреждений-аналогов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51520" y="5517232"/>
          <a:ext cx="8712969" cy="1130424"/>
        </p:xfrm>
        <a:graphic>
          <a:graphicData uri="http://schemas.openxmlformats.org/drawingml/2006/table">
            <a:tbl>
              <a:tblPr/>
              <a:tblGrid>
                <a:gridCol w="864592"/>
                <a:gridCol w="3266557"/>
                <a:gridCol w="4581820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Академическая репутация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2.4 </a:t>
                      </a:r>
                      <a:r>
                        <a:rPr lang="en-US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Athens –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Афинский университет экономики и бизнеса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ER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Репутация учреждения как работодателя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2.5 </a:t>
                      </a:r>
                      <a:r>
                        <a:rPr lang="en-US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CUB –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Университет Корвина, Будапешт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FS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Студентов на факультете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2.6  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HSE</a:t>
                      </a:r>
                      <a:r>
                        <a:rPr lang="en-US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Высшая школа экономики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Ссылки по научным сферам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2.7 </a:t>
                      </a:r>
                      <a:r>
                        <a:rPr lang="en-US" sz="11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Maynooth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– Ирландский Национальный Университет в </a:t>
                      </a:r>
                      <a:r>
                        <a:rPr lang="ru-RU" sz="11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Мейнуте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IF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Международный факультет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2.8  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PRUE –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Российский экономический университет им. Плеханова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IS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Международные студенты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dirty="0" smtClean="0">
                          <a:ea typeface="Times New Roman"/>
                          <a:cs typeface="Times New Roman"/>
                        </a:rPr>
                        <a:t>.9 </a:t>
                      </a:r>
                      <a:r>
                        <a:rPr lang="en-US" sz="1100" b="1" dirty="0" err="1" smtClean="0">
                          <a:ea typeface="Times New Roman"/>
                          <a:cs typeface="Times New Roman"/>
                        </a:rPr>
                        <a:t>Renmin</a:t>
                      </a:r>
                      <a:r>
                        <a:rPr lang="en-US" sz="1100" b="1" dirty="0" smtClean="0"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1" dirty="0" smtClean="0">
                          <a:ea typeface="Times New Roman"/>
                          <a:cs typeface="Times New Roman"/>
                        </a:rPr>
                        <a:t>Китайский народный университет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6677" t="42537" r="26674" b="29715"/>
          <a:stretch>
            <a:fillRect/>
          </a:stretch>
        </p:blipFill>
        <p:spPr bwMode="auto">
          <a:xfrm>
            <a:off x="5940152" y="3068961"/>
            <a:ext cx="2592289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527" t="17595" r="57330" b="56873"/>
          <a:stretch>
            <a:fillRect/>
          </a:stretch>
        </p:blipFill>
        <p:spPr bwMode="auto">
          <a:xfrm>
            <a:off x="539552" y="692696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56689" t="17595" r="28168" b="55840"/>
          <a:stretch>
            <a:fillRect/>
          </a:stretch>
        </p:blipFill>
        <p:spPr bwMode="auto">
          <a:xfrm>
            <a:off x="5940152" y="692696"/>
            <a:ext cx="22574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6527" t="42833" r="57707" b="29715"/>
          <a:stretch>
            <a:fillRect/>
          </a:stretch>
        </p:blipFill>
        <p:spPr bwMode="auto">
          <a:xfrm>
            <a:off x="611560" y="3068960"/>
            <a:ext cx="266429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41920" t="42833" r="43021" b="29715"/>
          <a:stretch>
            <a:fillRect/>
          </a:stretch>
        </p:blipFill>
        <p:spPr bwMode="auto">
          <a:xfrm>
            <a:off x="3275856" y="3068960"/>
            <a:ext cx="26258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41962" t="16856" r="43185" b="56430"/>
          <a:stretch>
            <a:fillRect/>
          </a:stretch>
        </p:blipFill>
        <p:spPr bwMode="auto">
          <a:xfrm>
            <a:off x="3491880" y="620688"/>
            <a:ext cx="22776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анализа учреждений-аналогов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440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589240"/>
          <a:ext cx="8712969" cy="1130424"/>
        </p:xfrm>
        <a:graphic>
          <a:graphicData uri="http://schemas.openxmlformats.org/drawingml/2006/table">
            <a:tbl>
              <a:tblPr/>
              <a:tblGrid>
                <a:gridCol w="864592"/>
                <a:gridCol w="3266557"/>
                <a:gridCol w="4581820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Академическая репутация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2.4 </a:t>
                      </a:r>
                      <a:r>
                        <a:rPr lang="en-US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Athens –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Афинский университет экономики и бизнеса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ER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Репутация учреждения как работодателя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2.5 </a:t>
                      </a:r>
                      <a:r>
                        <a:rPr lang="en-US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CUB –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Университет Корвина, Будапешт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FS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Студентов на факультете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2.6  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HSE</a:t>
                      </a:r>
                      <a:r>
                        <a:rPr lang="en-US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Высшая школа экономики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Ссылки по научным сферам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2.7 </a:t>
                      </a:r>
                      <a:r>
                        <a:rPr lang="en-US" sz="11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Maynooth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– Ирландский Национальный Университет в </a:t>
                      </a:r>
                      <a:r>
                        <a:rPr lang="ru-RU" sz="11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Мейнуте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IF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Международный факультет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2.8  </a:t>
                      </a:r>
                      <a:r>
                        <a:rPr lang="en-US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PRUE –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Российский экономический университет им. Плеханова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IS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Международные студенты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dirty="0" smtClean="0">
                          <a:ea typeface="Times New Roman"/>
                          <a:cs typeface="Times New Roman"/>
                        </a:rPr>
                        <a:t>.9 </a:t>
                      </a:r>
                      <a:r>
                        <a:rPr lang="en-US" sz="1100" b="1" dirty="0" err="1" smtClean="0">
                          <a:ea typeface="Times New Roman"/>
                          <a:cs typeface="Times New Roman"/>
                        </a:rPr>
                        <a:t>Renmin</a:t>
                      </a:r>
                      <a:r>
                        <a:rPr lang="en-US" sz="1100" b="1" dirty="0" smtClean="0"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1" dirty="0" smtClean="0">
                          <a:ea typeface="Times New Roman"/>
                          <a:cs typeface="Times New Roman"/>
                        </a:rPr>
                        <a:t>Китайский народный университет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Внутристрановой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анализ – 2015, 2016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305" t="50784" r="27492" b="18571"/>
          <a:stretch>
            <a:fillRect/>
          </a:stretch>
        </p:blipFill>
        <p:spPr bwMode="auto">
          <a:xfrm>
            <a:off x="251520" y="1268760"/>
            <a:ext cx="4752528" cy="26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305" t="50784" r="27492" b="18571"/>
          <a:stretch>
            <a:fillRect/>
          </a:stretch>
        </p:blipFill>
        <p:spPr bwMode="auto">
          <a:xfrm>
            <a:off x="4427984" y="1268760"/>
            <a:ext cx="45769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395536" y="3861048"/>
          <a:ext cx="8219256" cy="263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/>
                <a:gridCol w="2054814"/>
                <a:gridCol w="2527443"/>
                <a:gridCol w="1582185"/>
              </a:tblGrid>
              <a:tr h="34282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КЭУ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32.3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16.8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FS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88.1 /87.6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65.4/72.6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43.2/51.2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CF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1.2/1.1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37.1/31.8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21.5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37.7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36.0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5"/>
          <a:ext cx="8229600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648072"/>
                <a:gridCol w="720080"/>
                <a:gridCol w="1152128"/>
                <a:gridCol w="1008112"/>
                <a:gridCol w="936104"/>
                <a:gridCol w="1133872"/>
                <a:gridCol w="666328"/>
                <a:gridCol w="1162472"/>
              </a:tblGrid>
              <a:tr h="151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КЭУ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Афинский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ун-т 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экономики и бизнеса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РЭУ им. Плеханова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Ун-т 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Корвина, Будапешт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Ирландский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ун-т в </a:t>
                      </a: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Мейнуте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НИУ ВШЭ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Китайский народный ун-т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FS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90.1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CF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8580" marR="68580" marT="0" marB="0" anchor="ctr"/>
                </a:tc>
              </a:tr>
              <a:tr h="5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784976" cy="64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245"/>
                <a:gridCol w="3055189"/>
                <a:gridCol w="1762270"/>
                <a:gridCol w="1491161"/>
                <a:gridCol w="95711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Карагандинский экономический университет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чем две области подготовки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- 1966, 50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Ограниченная или отсутствует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Афинский Университет экономики и бизнеса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чем двух областей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1920, 96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VH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Очень высока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Университет Корвина, Будапешт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15950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чем двух областей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– 1853, 163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исследовательский университет – Высшая школа экономики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чем двух областей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– 1992, 24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Ирландский национальный университет в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Мейнуте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чем двух областей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– 1997, 20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VH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Очень высока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Российский экономический университет имени Плеханова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чем две области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1907, 109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Ограниченная или отсутствует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Китайский народный университет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38445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чем двух областей 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– 1937, 79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Очень высока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один взгляд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Баллы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рейтинг на этой странице были оценены, исходя из данных,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представленных университетом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08913" cy="648072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3240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KEU -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Карагандинский </a:t>
                      </a:r>
                      <a:endParaRPr lang="en-US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экономический университет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750-770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772816"/>
          <a:ext cx="8208913" cy="85344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35737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Athens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Афинский университет экономики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бизнеса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695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786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799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847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708920"/>
          <a:ext cx="8208913" cy="64008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CUB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Университет Корвина,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Будапешт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501008"/>
          <a:ext cx="8208913" cy="64008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HSE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Национальный исследовательский университет – Высшая школа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293096"/>
          <a:ext cx="8208913" cy="64008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Maynooth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Ирландский национальный университет в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Мейнуте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5085184"/>
          <a:ext cx="8208913" cy="64008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PRUE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Российский экономический университет имени Плеханова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5877272"/>
          <a:ext cx="8208913" cy="914400"/>
        </p:xfrm>
        <a:graphic>
          <a:graphicData uri="http://schemas.openxmlformats.org/drawingml/2006/table">
            <a:tbl>
              <a:tblPr/>
              <a:tblGrid>
                <a:gridCol w="2880320"/>
                <a:gridCol w="1080120"/>
                <a:gridCol w="1152128"/>
                <a:gridCol w="1080120"/>
                <a:gridCol w="1008112"/>
                <a:gridCol w="1008113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Renmin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Китайский народный университет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9296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Репутация у работодателей 10% и академическая репутация 40%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355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706" t="30571" r="27573" b="26405"/>
          <a:stretch>
            <a:fillRect/>
          </a:stretch>
        </p:blipFill>
        <p:spPr bwMode="auto">
          <a:xfrm>
            <a:off x="0" y="764704"/>
            <a:ext cx="49320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11560" y="4725144"/>
          <a:ext cx="82296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94320"/>
                <a:gridCol w="83448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KEU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Athens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PRUE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CUB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aynooth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HSE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Renmin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/32.7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17,9/19.3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16.7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/12.6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18,4/13.8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19,7/15.2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25,2/18.6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/29.1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32,1/28.9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36.6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/32.3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1/3.1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/11.2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8,3/8.8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16,2/13.3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17,9/12.1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17.6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/17.7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37,8/38.3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40.6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/34.2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1,6/3.8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/39.7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31,9/18.8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65/49.5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22,9/14.1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/21.3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52,6/34.6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Академическая репутация 40% - 2015 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1628800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 32 номинации от академического сообщества, 4 от зарубежных научных работников (12,5%) и 28 из отечественных источников (87,5%).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Лидирующей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зарубежной страной, номинирующей КЭУ, является Венгрия с тремя отзывами. Следом идет Украина с одной номинацией.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Академическая репутация 40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392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580112" y="2164358"/>
            <a:ext cx="29878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27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показывает заявки КЭУ с разбивкой на отечественные и международные университеты. В общей сложности он получил 32 заявки от академического сообщества, 4 от международных профессоров (12,5%) и 28 из внутренних источников (87,5%).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27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27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Международные отзывы университет получил из Венгрии и из Соединенного Королевства 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Академическая репутация – 40% -2015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052736"/>
            <a:ext cx="3240360" cy="27363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отношению к КЭУ это трактуется как 0,8% и 4,7% соответственно, что означает: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что менее 1% международных респондентов опроса назвали КЭУ как отличное учреждение,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что касается казахстанских респондентов опроса, 4,7% из них проголосовали за КЭУ.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9503" t="17352" r="20992" b="36177"/>
          <a:stretch>
            <a:fillRect/>
          </a:stretch>
        </p:blipFill>
        <p:spPr bwMode="auto">
          <a:xfrm>
            <a:off x="323528" y="980728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0851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КЭУ не представлен в указанном рейтинге, и его оцениваемая позиция (*910-920) находится ниже отметки 900.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Академическая репутация – 40% - 2016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5610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2" y="5043374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КЭУ Академическая репутация не является сильным показателем, размещая университет в нижней позиции отобранной группы университетов.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2015 г. его оцененный рейтинг составлял 918 позицию.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2016 г. оцененный рейтинг КЭУ упал на 14 позиций к 932 месту.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588224" y="1505906"/>
            <a:ext cx="23042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Исходя из внутренней доли, КЭУ получил самый низкий рейтинг - 3,7%,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Исходя из международной шкалы, КЭУ сохранил свои позиции как самый низко оцененный университет – 0,1%,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2631</Words>
  <Application>Microsoft Office PowerPoint</Application>
  <PresentationFormat>Экран (4:3)</PresentationFormat>
  <Paragraphs>515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Бенчмаркинг анализ 2015, 2016 годы</vt:lpstr>
      <vt:lpstr>Критерии формирования основ  рейтинга QS World University Rankings</vt:lpstr>
      <vt:lpstr>Слайд 3</vt:lpstr>
      <vt:lpstr> Рейтинг в один взгляд Баллы и рейтинг на этой странице были оценены, исходя из данных,  представленных университетом  </vt:lpstr>
      <vt:lpstr>Репутация у работодателей 10% и академическая репутация 40%</vt:lpstr>
      <vt:lpstr>Академическая репутация 40% - 2015 </vt:lpstr>
      <vt:lpstr>Академическая репутация 40% - 2016 </vt:lpstr>
      <vt:lpstr>Академическая репутация – 40% -2015 </vt:lpstr>
      <vt:lpstr>Академическая репутация – 40% - 2016 </vt:lpstr>
      <vt:lpstr>Репутация работодателя 10% - 2015 </vt:lpstr>
      <vt:lpstr>Репутация работодателя 10% - 2016 </vt:lpstr>
      <vt:lpstr>Общие стратегии по повышению эффективности деятельности по этому индикатору:  </vt:lpstr>
      <vt:lpstr>Исследовательская  и преподавательская деятельности по 20%</vt:lpstr>
      <vt:lpstr>Соотношение студентов на факультете 20% - 2015</vt:lpstr>
      <vt:lpstr>Соотношение студентов на факультете 20% - 2016 </vt:lpstr>
      <vt:lpstr>Ссылки по научным сферам 20% </vt:lpstr>
      <vt:lpstr>Слайд 17</vt:lpstr>
      <vt:lpstr>Общие стратегии по повышению эффективности деятельности по этому индикатору:  </vt:lpstr>
      <vt:lpstr> Чтобы в дальнейшем увеличить число ссылок по научным сферам, КЭУ следует принять следующие меры: </vt:lpstr>
      <vt:lpstr>Международный факультет 5% - 2015</vt:lpstr>
      <vt:lpstr>Международный факультет 5% - 2015</vt:lpstr>
      <vt:lpstr>Международный факультет- 5% - 2016</vt:lpstr>
      <vt:lpstr>Интернализация 5%</vt:lpstr>
      <vt:lpstr>Интернализация 5%</vt:lpstr>
      <vt:lpstr>Чтобы в дальнейшем увеличить число международных студентов, КЭУ следует принять следующие меры: </vt:lpstr>
      <vt:lpstr>Результаты анализа учреждений-аналогов</vt:lpstr>
      <vt:lpstr>Результаты анализа учреждений-аналогов</vt:lpstr>
      <vt:lpstr>Внутристрановой анализ – 2015, 2016</vt:lpstr>
      <vt:lpstr>Слайд 29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164</cp:revision>
  <dcterms:created xsi:type="dcterms:W3CDTF">2017-06-20T10:20:31Z</dcterms:created>
  <dcterms:modified xsi:type="dcterms:W3CDTF">2017-11-21T11:19:58Z</dcterms:modified>
</cp:coreProperties>
</file>